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8" r:id="rId2"/>
    <p:sldId id="299" r:id="rId3"/>
    <p:sldId id="372" r:id="rId4"/>
    <p:sldId id="37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64" r:id="rId13"/>
    <p:sldId id="366" r:id="rId14"/>
    <p:sldId id="365" r:id="rId15"/>
    <p:sldId id="311" r:id="rId16"/>
    <p:sldId id="317" r:id="rId17"/>
    <p:sldId id="367" r:id="rId18"/>
    <p:sldId id="374" r:id="rId19"/>
    <p:sldId id="368" r:id="rId20"/>
    <p:sldId id="318" r:id="rId21"/>
    <p:sldId id="369" r:id="rId22"/>
    <p:sldId id="375" r:id="rId23"/>
    <p:sldId id="370" r:id="rId24"/>
    <p:sldId id="371" r:id="rId25"/>
    <p:sldId id="360" r:id="rId26"/>
    <p:sldId id="313" r:id="rId27"/>
    <p:sldId id="314" r:id="rId28"/>
    <p:sldId id="315" r:id="rId29"/>
    <p:sldId id="316" r:id="rId30"/>
    <p:sldId id="376" r:id="rId31"/>
    <p:sldId id="302" r:id="rId32"/>
    <p:sldId id="35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64" autoAdjust="0"/>
    <p:restoredTop sz="94628" autoAdjust="0"/>
  </p:normalViewPr>
  <p:slideViewPr>
    <p:cSldViewPr>
      <p:cViewPr>
        <p:scale>
          <a:sx n="85" d="100"/>
          <a:sy n="85" d="100"/>
        </p:scale>
        <p:origin x="788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6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1-10-11T12:40:04.8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16913 688,'20'39,"-20"0,0 20,20 0,-20-20,0-19,0 39,0-20,0 0,0 1,0-2,0 21,0-39,0 19,0 0,0 19,-20 2,0-21,0 0,0 0,-19 20,19 0,-39-20,-1 59,-19-39,39 0,-59-1,0-18,-20 19,40-1,-20-18,20-20,-20 18,0 2,20-40,-20 39,0-20,0 1,-40 19,-19-19,-21 0,21-20,39 0,-20 0,1 0,-21 0,21 0,39 0,0 0,0-20,19-20,21 21,-20-20,19 19,-19-19,0-1,20 2,-21-22,41 41,-1-40,-39 20,59-19,-39-2,39 2,-20-1,1 0,19 0,-20 20,21-20,-1 0,0 21,20-22,-20 22,20-41,0 20,-20 0,20 21,0-22,0-18,0 19,0 1,20 18,0-38,0 19,19 1,-19 18,0 0,20-18,-1 38,1-39,-1 21,21-2,-21 1,41 0,-21 0,60-20,0 20,-20 19,19-20,21 2,-40 38,20-20,-20 20,20 0,-40 0,0 0,-19 0,19 0,0 0,-19 0,19 0,40 0,-20 0,-20 0,59 0,1 20,0 0,-40-2,39 2,1-20,0 0,-1 40,1-21,-40 1,0-20,-20 0,0 19,-19-19,-1 0,-19 20,-1 0,21-20,-1 39,-39-39,39 0,-39 20,0-20,20 0,-40 19,19-19,1 19,0 1,0 0,0 0,19-1,-39-19,40 39,-40-39,20 39,-20-19,19 19,-19-20,0 21,20-20,-20 0,0 18,0-18,0 19,0-19,0 38,0-18,0 18,0-18,0 19,0 19,0 0,0-19,0 0,0 0,0-1,0 2,0-2,0-19,0 1,0-2,0 2,-39-1,-1 0,-19 40,-1-1</inkml:trace>
  <inkml:trace contextRef="#ctx0" brushRef="#br0" timeOffset="3296">13467 2295,'-20'39,"20"-19,-39 59,-1-41,20 2,-19-1,-1 20,20-40,-19 21,19-2,0-38,-20 40,1-1,19-39,-59 20,19 19,-19 0,-20-19,20 18,-80 22,60-40,-19 18,-21 2,-19-1,-60-19,20 58,0-58,-40 18,20-18,60 0,-40-1,19 1,-19 19,60-19,-21-1,21-19,19 0,0 0,20 0,40 0,-1 0,1 0,-1 0,-19 0,0-19,-40-20,0 39,40-40,-20 1,40 19,19 1,0 0,1-21,-21 20,1-18,0 18,-40-39,39 20,-39-20,0 19,40 2,19-2,1 40,-1-39,20 20,-20-20,1-1,-1 1,1 0,-21-20,21 39,-21-58,21 58,-21-38,21 18,-1 1,-19-39,59 38,-40-18,20-1,0 20,-19-20,39 1,-40-2,20 22,1-21,-1 19,0-18,20 18,-20 20,20-18,0-2,-20 40,20-19,0 19,0-20,0 0,0 20,0-19,-19 0,19-1,0-20,-20 20,20 2,0-2,0 0,-20-19,20 19,0 20,0-19,0 19,-20 19,-20 1,40 19,-19-19,-1 18,20-18,-40 20,20-1,1 0,-21 20,20-1,0-38,1 20,19-2,-20-18,20 0,-20 0,0-1,20 1,-20 0,1-1,19 0,0-19,-20 20,20 0,20-20,39-40,-19 2,-1-2,40 1,-39-1,0 2,-1-2,1-18,0 38,-40-19,39-1,-19 21,20-20,-1 19,-19-20,20 22,-1-22,-39 40,40-39,-1 19,-19 1,0-1,-20 1,20 19,0-20,-1 20,21 0,19 39,-19 0,19 40,-19-41,19 2,-19 19,-40-59,40 39,-21 0,21-19,-20 19,0-39,0 19,-1 21,1-20,0-20</inkml:trace>
  <inkml:trace contextRef="#ctx0" brushRef="#br0" timeOffset="6921">14952 2961,'-19'138,"-41"-21,21 20,-1 1,0-80,-39 60,0-19,-20 18,20-19,-20-20,0-19,-80 19,21-19,-40 20,-60-41,-19 2,20-1,-21-19,1 18,-20-38,-20 0,0 0,40 0,0 0,-20 0,59 0,-19 0,-60 0,0 0,-20 0,-39 0,0 0,39 0,60 0,0-38,19-2,-39 1,40 19,39-18,-20-2,-39 1,-20-20,99-19,-20 39,-79-59,20 19,-20-19,118 60,-38-61,38 40,-39 0,40-19,-40-20,20 19,60 21,-60-20,59 19,0-39,21 20,-1-1,40 20,-40-20,0-18,40 18,-20-18,19-21,-19 1,0 18,-19-38,19 39,-20-40,0 40,0 1,40 38,0-20,19 1,1 39,39-20,-39-20,39 41,-40-21,41 20,-1-1,0 21,0-21,0 40,20-19,-19 0,19-1,-20 0,0 20</inkml:trace>
  <inkml:trace contextRef="#ctx0" brushRef="#br0" timeOffset="8500">99 668,'0'20,"0"0,0-1,0 1,0-1,0 20,0-39,0 40,0-20,0-1,0-19,0 39,0-39,0 20,0-20,0 39,0 0,0-19,0-1,0 21,0-2,20-18,-20 20,0-1,20-20,-20 1,0 39,20-39,-20-2,0 22,0-40,-40-40,1-57,39 19,-40 18,20 2,0-1,20 0,0 40,0-40</inkml:trace>
  <inkml:trace contextRef="#ctx0" brushRef="#br0" timeOffset="11078">179 727,'0'0,"19"20,21-20,0 19,-21 1,21-20,-20 19,19 21,1-40,0 39,-21-39,21 19,0 1,-21-20,1 20,20-1,-1-19,-19 20,20 0,-20-1,19-19,1 20,-20-1,0-19,39 20,-59-20,20 0,-20 20,20-20,-20 0,19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1-10-11T12:42:12.3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86E52-2A46-441E-B581-BCBB38F1C7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1F18-40EF-4A22-8807-7000FD77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FF37-0EB7-4993-AC15-31E12905C4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FB92-BB48-43C0-9E41-235C89F4B4F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8CAC-A4E6-4533-BC7B-E63C5ED1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FB92-BB48-43C0-9E41-235C89F4B4F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8CAC-A4E6-4533-BC7B-E63C5ED1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FB92-BB48-43C0-9E41-235C89F4B4F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8CAC-A4E6-4533-BC7B-E63C5ED1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FB92-BB48-43C0-9E41-235C89F4B4F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8CAC-A4E6-4533-BC7B-E63C5ED1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FB92-BB48-43C0-9E41-235C89F4B4F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8CAC-A4E6-4533-BC7B-E63C5ED1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FB92-BB48-43C0-9E41-235C89F4B4F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8CAC-A4E6-4533-BC7B-E63C5ED1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FB92-BB48-43C0-9E41-235C89F4B4F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8CAC-A4E6-4533-BC7B-E63C5ED1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FB92-BB48-43C0-9E41-235C89F4B4F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8CAC-A4E6-4533-BC7B-E63C5ED1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FB92-BB48-43C0-9E41-235C89F4B4F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8CAC-A4E6-4533-BC7B-E63C5ED1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FB92-BB48-43C0-9E41-235C89F4B4F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8CAC-A4E6-4533-BC7B-E63C5ED1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FB92-BB48-43C0-9E41-235C89F4B4F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8CAC-A4E6-4533-BC7B-E63C5ED1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FB92-BB48-43C0-9E41-235C89F4B4F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8CAC-A4E6-4533-BC7B-E63C5ED1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fa-IR" sz="5400" b="1" dirty="0" smtClean="0"/>
              <a:t>تغذیه در کودک دیابتی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دکتر زهرا حق شناس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دانشگاه تهران بیمارستان بهرامی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زمستان99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M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143932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8215370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M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9768" y="1981200"/>
            <a:ext cx="3784030" cy="3733800"/>
          </a:xfrm>
        </p:spPr>
      </p:pic>
      <p:pic>
        <p:nvPicPr>
          <p:cNvPr id="6" name="Content Placeholder 5" descr="شیرین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1" y="1981200"/>
            <a:ext cx="30480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1896" y="1066800"/>
            <a:ext cx="7440208" cy="4389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M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1600200"/>
            <a:ext cx="4282280" cy="4343400"/>
          </a:xfrm>
        </p:spPr>
      </p:pic>
      <p:pic>
        <p:nvPicPr>
          <p:cNvPr id="6" name="Content Placeholder 5" descr="شیرین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29107"/>
            <a:ext cx="4343400" cy="3468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  <a:buNone/>
            </a:pPr>
            <a:r>
              <a:rPr lang="fa-IR" dirty="0" smtClean="0"/>
              <a:t>کودک دیابتی ( معمولاً دیابت تیپ 1 یا جوانان) برای رشد و تکامل طبیعی باید تغذیه مناسب داشته باشد و رژیم های سخت ممنوع است.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40452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b="1" dirty="0" smtClean="0"/>
              <a:t>توزیع کالری</a:t>
            </a:r>
          </a:p>
          <a:p>
            <a:pPr>
              <a:buFont typeface="Wingdings" pitchFamily="2" charset="2"/>
              <a:buChar char="v"/>
            </a:pPr>
            <a:endParaRPr lang="fa-IR" b="1" dirty="0" smtClean="0"/>
          </a:p>
          <a:p>
            <a:pPr>
              <a:buNone/>
            </a:pPr>
            <a:r>
              <a:rPr lang="fa-IR" dirty="0" smtClean="0"/>
              <a:t>		     </a:t>
            </a:r>
            <a:r>
              <a:rPr lang="en-US" dirty="0" smtClean="0"/>
              <a:t>Snack            </a:t>
            </a:r>
            <a:r>
              <a:rPr lang="en-US" dirty="0" err="1" smtClean="0"/>
              <a:t>Snack</a:t>
            </a:r>
            <a:r>
              <a:rPr lang="en-US" dirty="0" smtClean="0"/>
              <a:t>                </a:t>
            </a:r>
            <a:r>
              <a:rPr lang="en-US" dirty="0" err="1" smtClean="0"/>
              <a:t>Snack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            </a:t>
            </a:r>
            <a:r>
              <a:rPr lang="en-US" dirty="0" smtClean="0"/>
              <a:t>10%                    10%                     10%</a:t>
            </a: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    </a:t>
            </a:r>
          </a:p>
          <a:p>
            <a:pPr>
              <a:buNone/>
            </a:pPr>
            <a:r>
              <a:rPr lang="fa-IR" dirty="0" smtClean="0"/>
              <a:t>  صبحانه			ناهار			  شام</a:t>
            </a:r>
          </a:p>
          <a:p>
            <a:pPr algn="l" rtl="0">
              <a:buNone/>
            </a:pPr>
            <a:r>
              <a:rPr lang="fa-IR" dirty="0" smtClean="0"/>
              <a:t>     </a:t>
            </a:r>
            <a:r>
              <a:rPr lang="en-US" dirty="0" smtClean="0"/>
              <a:t>20%                        20%                    30%</a:t>
            </a: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/>
          </a:p>
        </p:txBody>
      </p:sp>
      <p:sp>
        <p:nvSpPr>
          <p:cNvPr id="4" name="Wave 3"/>
          <p:cNvSpPr/>
          <p:nvPr/>
        </p:nvSpPr>
        <p:spPr>
          <a:xfrm>
            <a:off x="785786" y="3214686"/>
            <a:ext cx="7500990" cy="642942"/>
          </a:xfrm>
          <a:prstGeom prst="wav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8050" y="4657725"/>
              <a:ext cx="6273800" cy="1643063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8690" y="4648442"/>
                <a:ext cx="6292520" cy="16616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 descr="شیرین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4267199" cy="3657600"/>
          </a:xfrm>
        </p:spPr>
      </p:pic>
      <p:pic>
        <p:nvPicPr>
          <p:cNvPr id="6" name="Content Placeholder 5" descr="شیرین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1" y="2209800"/>
            <a:ext cx="3352800" cy="3505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047999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-شمارش کربوهیدرات</a:t>
            </a:r>
            <a:br>
              <a:rPr lang="fa-IR" dirty="0" smtClean="0"/>
            </a:br>
            <a:r>
              <a:rPr lang="fa-IR" dirty="0" smtClean="0"/>
              <a:t>-قانون500</a:t>
            </a:r>
            <a:br>
              <a:rPr lang="fa-IR" dirty="0" smtClean="0"/>
            </a:br>
            <a:r>
              <a:rPr lang="fa-IR" dirty="0" smtClean="0"/>
              <a:t>-قانون 1800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 descr="شیرین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419600" cy="4220369"/>
          </a:xfrm>
        </p:spPr>
      </p:pic>
      <p:pic>
        <p:nvPicPr>
          <p:cNvPr id="6" name="Content Placeholder 5" descr="شیرین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1" y="1905000"/>
            <a:ext cx="40386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  <a:buNone/>
            </a:pPr>
            <a:r>
              <a:rPr lang="fa-IR" dirty="0" smtClean="0"/>
              <a:t>کودک 4 ساله ای جدیداً به دیابت مبتلا شده است. خانواده نگران و پر از سوال و اضطراب به شما مراجعه می کنند.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 smtClean="0"/>
              <a:t> چه غذایی به کودکم بدهم و چگونه؟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</a:rPr>
              <a:t>پاسخ شما چیست؟</a:t>
            </a:r>
            <a:endParaRPr lang="fa-I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Exchange unite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Birth day parties or other parties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Carbohydrate </a:t>
            </a:r>
            <a:r>
              <a:rPr lang="en-US" dirty="0" smtClean="0"/>
              <a:t>counting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Rule of 500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Rule of 1800</a:t>
            </a:r>
            <a:endParaRPr lang="fa-I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72875" y="284695900"/>
              <a:ext cx="0" cy="0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172875" y="28469590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Carbohydrate Counting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362200"/>
            <a:ext cx="7239000" cy="3276600"/>
          </a:xfrm>
        </p:spPr>
        <p:txBody>
          <a:bodyPr>
            <a:normAutofit fontScale="77500" lnSpcReduction="20000"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chemeClr val="tx1"/>
                </a:solidFill>
              </a:rPr>
              <a:t>پاستا، پیتزا، برنج و مرغ                    هر فنجان 30 گرم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chemeClr val="tx1"/>
                </a:solidFill>
              </a:rPr>
              <a:t>مخلوط گوشت، سبزیجات، سس             هر فنجان 15 گرم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chemeClr val="tx1"/>
                </a:solidFill>
              </a:rPr>
              <a:t>سوپ                                           هر فنجان 15 گرم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chemeClr val="tx1"/>
                </a:solidFill>
              </a:rPr>
              <a:t>غذای غلیظ که می توان با چنگال خورد   هر فنجان 30 گرم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</a:rPr>
              <a:t>               نودل، مرغ، لوبیا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chemeClr val="tx1"/>
                </a:solidFill>
              </a:rPr>
              <a:t>لوبیا پخته 4 قاشق                             15 گرم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chemeClr val="tx1"/>
                </a:solidFill>
              </a:rPr>
              <a:t>ذرت پخته 8 قاشق                            15 گرم</a:t>
            </a:r>
            <a:endParaRPr lang="en-US" dirty="0" smtClean="0">
              <a:solidFill>
                <a:schemeClr val="tx1"/>
              </a:solidFill>
            </a:endParaRPr>
          </a:p>
          <a:p>
            <a:pPr algn="r" rtl="1"/>
            <a:endParaRPr lang="fa-IR" dirty="0" smtClean="0">
              <a:solidFill>
                <a:schemeClr val="tx1"/>
              </a:solidFill>
            </a:endParaRP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 Counting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سالادها</a:t>
            </a:r>
          </a:p>
          <a:p>
            <a:pPr marL="0" indent="0" algn="r" rtl="1">
              <a:buNone/>
            </a:pPr>
            <a:r>
              <a:rPr lang="fa-IR" dirty="0" smtClean="0"/>
              <a:t>سالاد حاوی مقادیر زیاد کربوهیدرات و سس	ترجیحاً نخورید</a:t>
            </a:r>
          </a:p>
          <a:p>
            <a:pPr marL="0" indent="0" algn="r" rtl="1">
              <a:buNone/>
            </a:pPr>
            <a:r>
              <a:rPr lang="fa-IR" dirty="0" smtClean="0"/>
              <a:t>سالاد سبزیجات بدون سس		هر فنجان 5-2 گرم</a:t>
            </a:r>
          </a:p>
          <a:p>
            <a:pPr marL="0" indent="0" algn="r" rtl="1">
              <a:buNone/>
            </a:pPr>
            <a:r>
              <a:rPr lang="fa-IR" dirty="0" smtClean="0"/>
              <a:t>سالاد با مرغ ماهی، تخم مرغ	</a:t>
            </a:r>
            <a:r>
              <a:rPr lang="en-US" dirty="0" smtClean="0"/>
              <a:t>           </a:t>
            </a:r>
            <a:r>
              <a:rPr lang="fa-IR" dirty="0" smtClean="0"/>
              <a:t>هر </a:t>
            </a:r>
            <a:r>
              <a:rPr lang="fa-IR" dirty="0" smtClean="0"/>
              <a:t>فنجان 7 گرم</a:t>
            </a:r>
          </a:p>
          <a:p>
            <a:pPr marL="0" indent="0" algn="r" rtl="1">
              <a:buNone/>
            </a:pPr>
            <a:r>
              <a:rPr lang="fa-IR" dirty="0" smtClean="0"/>
              <a:t>سالاد سیب زمینی		        هر فنجان 30-22 گرم</a:t>
            </a:r>
          </a:p>
          <a:p>
            <a:pPr marL="0" indent="0" algn="r" rtl="1">
              <a:buNone/>
            </a:pPr>
            <a:r>
              <a:rPr lang="fa-IR" dirty="0" smtClean="0"/>
              <a:t>سالاد پاستا				هر فنجان 30گرم</a:t>
            </a:r>
          </a:p>
          <a:p>
            <a:pPr marL="0" indent="0" algn="r" rtl="1">
              <a:buNone/>
            </a:pPr>
            <a:r>
              <a:rPr lang="fa-IR" dirty="0" smtClean="0"/>
              <a:t>پیتزابا قطر30سانتیمترونان </a:t>
            </a:r>
            <a:r>
              <a:rPr lang="fa-IR" dirty="0" smtClean="0"/>
              <a:t>نازک	هر برش1/8 25-20 گرم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464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Rule of 500</a:t>
            </a:r>
            <a:br>
              <a:rPr lang="en-US" dirty="0" smtClean="0"/>
            </a:br>
            <a:r>
              <a:rPr lang="en-US" dirty="0" smtClean="0"/>
              <a:t>Bolus carbohydrate dose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09600" y="2133600"/>
                <a:ext cx="7924800" cy="4267200"/>
              </a:xfrm>
            </p:spPr>
            <p:txBody>
              <a:bodyPr>
                <a:normAutofit fontScale="92500"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𝑑𝑎𝑖𝑙𝑦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𝑖𝑛𝑠𝑢𝑙𝑖𝑛</m:t>
                          </m:r>
                        </m:den>
                      </m:f>
                      <m:r>
                        <a:rPr lang="fa-I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dirty="0" smtClean="0">
                  <a:solidFill>
                    <a:schemeClr val="tx1"/>
                  </a:solidFill>
                </a:endParaRPr>
              </a:p>
              <a:p>
                <a:pPr algn="r" rtl="1"/>
                <a:r>
                  <a:rPr lang="fa-IR" dirty="0" smtClean="0">
                    <a:solidFill>
                      <a:schemeClr val="tx1"/>
                    </a:solidFill>
                  </a:rPr>
                  <a:t>-گرم کربوهیدراتی که با1واحدانسولین(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rapid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)پوشانده میشود.</a:t>
                </a:r>
              </a:p>
              <a:p>
                <a:pPr algn="r" rtl="1"/>
                <a:endParaRPr lang="fa-IR" dirty="0" smtClean="0">
                  <a:solidFill>
                    <a:schemeClr val="tx1"/>
                  </a:solidFill>
                </a:endParaRPr>
              </a:p>
              <a:p>
                <a:pPr rt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450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𝑑𝑎𝑖𝑙𝑦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𝑖𝑛𝑠𝑢𝑙𝑖𝑛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=</a:t>
                </a:r>
                <a:endParaRPr lang="fa-IR" dirty="0" smtClean="0">
                  <a:solidFill>
                    <a:schemeClr val="tx1"/>
                  </a:solidFill>
                </a:endParaRPr>
              </a:p>
              <a:p>
                <a:pPr algn="r" rtl="1"/>
                <a:r>
                  <a:rPr lang="fa-IR" dirty="0" smtClean="0">
                    <a:solidFill>
                      <a:schemeClr val="tx1"/>
                    </a:solidFill>
                  </a:rPr>
                  <a:t>گرم کربو هیدرات که با یک واحد انسولین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Reg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 پوشانده میشود.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09600" y="2133600"/>
                <a:ext cx="7924800" cy="4267200"/>
              </a:xfrm>
              <a:blipFill rotWithShape="0">
                <a:blip r:embed="rId2"/>
                <a:stretch>
                  <a:fillRect r="-176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Rule of 1800</a:t>
            </a:r>
            <a:br>
              <a:rPr lang="en-US" dirty="0" smtClean="0"/>
            </a:br>
            <a:r>
              <a:rPr lang="en-US" dirty="0" smtClean="0"/>
              <a:t>Correction dose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66800" y="2743200"/>
                <a:ext cx="7162800" cy="3810000"/>
              </a:xfr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𝑑𝑎𝑖𝑙𝑦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𝑖𝑛𝑠𝑢𝑙𝑖𝑛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=</m:t>
                      </m:r>
                    </m:oMath>
                  </m:oMathPara>
                </a14:m>
                <a:endParaRPr lang="fa-IR" dirty="0">
                  <a:solidFill>
                    <a:schemeClr val="tx1"/>
                  </a:solidFill>
                </a:endParaRPr>
              </a:p>
              <a:p>
                <a:r>
                  <a:rPr lang="fa-IR" dirty="0" smtClean="0">
                    <a:solidFill>
                      <a:schemeClr val="tx1"/>
                    </a:solidFill>
                  </a:rPr>
                  <a:t>مقدار گلوکز که با یک واحد انسولین رپید پوشانده می شود</a:t>
                </a:r>
              </a:p>
              <a:p>
                <a:endParaRPr lang="fa-I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𝑑𝑎𝑖𝑙𝑦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𝑖𝑛𝑠𝑢𝑙𝑖𝑛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=</a:t>
                </a:r>
              </a:p>
              <a:p>
                <a:r>
                  <a:rPr lang="fa-IR" dirty="0" smtClean="0">
                    <a:solidFill>
                      <a:schemeClr val="tx1"/>
                    </a:solidFill>
                  </a:rPr>
                  <a:t>مقدار گلوکز که با یک واحد انسولین رگولارپوشانده می شود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fa-IR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66800" y="2743200"/>
                <a:ext cx="7162800" cy="3810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Non- nutritive sweeteners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شیرین کننده های مصنوعی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69014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dirty="0" smtClean="0"/>
              <a:t>Non- nutritive sweeteners</a:t>
            </a:r>
          </a:p>
          <a:p>
            <a:pPr algn="r">
              <a:lnSpc>
                <a:spcPct val="150000"/>
              </a:lnSpc>
              <a:buNone/>
            </a:pPr>
            <a:r>
              <a:rPr lang="fa-IR" dirty="0" smtClean="0"/>
              <a:t>شیرین کننده های مصنوعی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dirty="0" smtClean="0"/>
              <a:t>Saccharin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dirty="0" smtClean="0"/>
              <a:t>Aspartame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Sorbitol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Xylitol</a:t>
            </a:r>
            <a:endParaRPr lang="fa-I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M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4572000" cy="4929222"/>
          </a:xfrm>
        </p:spPr>
      </p:pic>
      <p:pic>
        <p:nvPicPr>
          <p:cNvPr id="6" name="Content Placeholder 5" descr="DM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85860"/>
            <a:ext cx="449580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M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714876" cy="4429156"/>
          </a:xfrm>
        </p:spPr>
      </p:pic>
      <p:pic>
        <p:nvPicPr>
          <p:cNvPr id="6" name="Content Placeholder 5" descr="DM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2928144"/>
            <a:ext cx="3810000" cy="211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M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286908" cy="628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752599"/>
          </a:xfrm>
        </p:spPr>
        <p:txBody>
          <a:bodyPr/>
          <a:lstStyle/>
          <a:p>
            <a:r>
              <a:rPr lang="fa-IR" dirty="0" smtClean="0"/>
              <a:t>اموزش تغذیه در دیابت کودکان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209800"/>
            <a:ext cx="6400800" cy="34290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b="1" dirty="0" smtClean="0"/>
              <a:t>Expert</a:t>
            </a:r>
            <a:r>
              <a:rPr lang="fa-IR" b="1" dirty="0" smtClean="0"/>
              <a:t>-توسط فرد</a:t>
            </a:r>
            <a:endParaRPr lang="en-US" b="1" dirty="0" smtClean="0"/>
          </a:p>
          <a:p>
            <a:pPr algn="r"/>
            <a:r>
              <a:rPr lang="fa-IR" b="1" dirty="0" smtClean="0"/>
              <a:t>-بیمار,والدین,اطرافیان </a:t>
            </a:r>
            <a:endParaRPr lang="fa-IR" b="1" dirty="0" smtClean="0"/>
          </a:p>
          <a:p>
            <a:pPr algn="r"/>
            <a:r>
              <a:rPr lang="fa-IR" b="1" dirty="0" smtClean="0"/>
              <a:t>-نیاز </a:t>
            </a:r>
            <a:r>
              <a:rPr lang="fa-IR" b="1" dirty="0" smtClean="0"/>
              <a:t>(جدیت,سواد,توانایی کنترل</a:t>
            </a:r>
            <a:r>
              <a:rPr lang="fa-IR" b="1" dirty="0" smtClean="0"/>
              <a:t>)</a:t>
            </a:r>
            <a:endParaRPr lang="fa-IR" b="1" dirty="0" smtClean="0"/>
          </a:p>
          <a:p>
            <a:pPr algn="r"/>
            <a:r>
              <a:rPr lang="fa-IR" b="1" dirty="0" smtClean="0"/>
              <a:t>-اموزش </a:t>
            </a:r>
            <a:r>
              <a:rPr lang="fa-IR" b="1" dirty="0" smtClean="0"/>
              <a:t>بر حسب </a:t>
            </a:r>
            <a:r>
              <a:rPr lang="fa-IR" b="1" dirty="0" smtClean="0"/>
              <a:t>سن,زمان,مکان</a:t>
            </a:r>
            <a:endParaRPr lang="fa-IR" b="1" dirty="0" smtClean="0"/>
          </a:p>
          <a:p>
            <a:pPr algn="r"/>
            <a:r>
              <a:rPr lang="fa-IR" b="1" dirty="0" smtClean="0"/>
              <a:t>-تنوع </a:t>
            </a:r>
            <a:r>
              <a:rPr lang="fa-IR" b="1" dirty="0" smtClean="0"/>
              <a:t>غذایی کافی</a:t>
            </a:r>
          </a:p>
          <a:p>
            <a:pPr algn="r"/>
            <a:r>
              <a:rPr lang="fa-IR" b="1" dirty="0" smtClean="0"/>
              <a:t>-کنترل </a:t>
            </a:r>
            <a:r>
              <a:rPr lang="fa-IR" b="1" dirty="0" smtClean="0"/>
              <a:t>رفتار تغذیه ای</a:t>
            </a:r>
          </a:p>
          <a:p>
            <a:pPr algn="r"/>
            <a:r>
              <a:rPr lang="fa-IR" b="1" dirty="0" smtClean="0"/>
              <a:t>-پیشگیری </a:t>
            </a:r>
            <a:r>
              <a:rPr lang="fa-IR" b="1" dirty="0" smtClean="0"/>
              <a:t>از چاقی</a:t>
            </a:r>
          </a:p>
          <a:p>
            <a:pPr algn="r"/>
            <a:r>
              <a:rPr lang="fa-IR" b="1" dirty="0" smtClean="0"/>
              <a:t>تکرار,تکرار,تکرار</a:t>
            </a:r>
            <a:r>
              <a:rPr lang="en-US" dirty="0" smtClean="0"/>
              <a:t>-</a:t>
            </a:r>
            <a:r>
              <a:rPr lang="fa-I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خلاصه کلام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fa-IR" dirty="0" smtClean="0"/>
              <a:t>همه چیز بخورد بجز موادی که در دهان شیرین است</a:t>
            </a:r>
          </a:p>
          <a:p>
            <a:pPr algn="r" rtl="1"/>
            <a:r>
              <a:rPr lang="fa-IR" dirty="0" smtClean="0"/>
              <a:t>مواد شیرین کم و با برنامه</a:t>
            </a:r>
          </a:p>
          <a:p>
            <a:pPr algn="r" rtl="1"/>
            <a:r>
              <a:rPr lang="fa-IR" dirty="0" smtClean="0"/>
              <a:t>میوه شیرین کم و با برنامه</a:t>
            </a:r>
          </a:p>
          <a:p>
            <a:pPr algn="r" rtl="1"/>
            <a:r>
              <a:rPr lang="fa-IR" dirty="0" smtClean="0"/>
              <a:t>سبریجات خام و پخته مصرف کنید و سود ببرید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</a:rPr>
              <a:t>نظم </a:t>
            </a:r>
            <a:r>
              <a:rPr lang="fa-IR" dirty="0" smtClean="0"/>
              <a:t>در ساعت و مقدار غذا</a:t>
            </a:r>
          </a:p>
          <a:p>
            <a:pPr algn="r" rtl="1"/>
            <a:r>
              <a:rPr lang="fa-IR" dirty="0" smtClean="0"/>
              <a:t>هرجا، هر زمان، هرچیز نخورید</a:t>
            </a:r>
          </a:p>
          <a:p>
            <a:pPr algn="r" rtl="1"/>
            <a:r>
              <a:rPr lang="fa-IR" dirty="0" smtClean="0"/>
              <a:t>مراقب </a:t>
            </a:r>
            <a:r>
              <a:rPr lang="fa-IR" dirty="0" smtClean="0">
                <a:solidFill>
                  <a:srgbClr val="FF0000"/>
                </a:solidFill>
              </a:rPr>
              <a:t>وزن</a:t>
            </a:r>
            <a:r>
              <a:rPr lang="fa-IR" dirty="0" smtClean="0"/>
              <a:t>، </a:t>
            </a:r>
            <a:r>
              <a:rPr lang="en-US" dirty="0" smtClean="0">
                <a:solidFill>
                  <a:srgbClr val="FF0000"/>
                </a:solidFill>
              </a:rPr>
              <a:t>BMI</a:t>
            </a:r>
            <a:r>
              <a:rPr lang="fa-IR" dirty="0" smtClean="0"/>
              <a:t> باشید</a:t>
            </a:r>
          </a:p>
          <a:p>
            <a:pPr algn="r" rtl="1"/>
            <a:r>
              <a:rPr lang="fa-IR" dirty="0" smtClean="0"/>
              <a:t>از غذا برای سرگرم شدن استفاده نکنید ورزش کنید</a:t>
            </a:r>
          </a:p>
          <a:p>
            <a:pPr algn="r" rtl="1"/>
            <a:r>
              <a:rPr lang="fa-IR" dirty="0" smtClean="0"/>
              <a:t>شمارش کربوهیدرات فراموش </a:t>
            </a:r>
            <a:r>
              <a:rPr lang="fa-IR" dirty="0" smtClean="0"/>
              <a:t>نشود</a:t>
            </a:r>
            <a:endParaRPr lang="en-US" dirty="0" smtClean="0"/>
          </a:p>
          <a:p>
            <a:pPr algn="r" rtl="1"/>
            <a:r>
              <a:rPr lang="fa-IR" dirty="0" smtClean="0"/>
              <a:t>کودک یا نوجوان میتواند با اجازه وخبر والدین گاهی از غذای بسته بندی استفاده کند</a:t>
            </a:r>
          </a:p>
          <a:p>
            <a:pPr algn="r" rtl="1"/>
            <a:r>
              <a:rPr lang="fa-IR" dirty="0" smtClean="0"/>
              <a:t>به هم راست بگوییم</a:t>
            </a:r>
            <a:endParaRPr lang="fa-IR" dirty="0" smtClean="0"/>
          </a:p>
          <a:p>
            <a:pPr algn="r" rtl="1"/>
            <a:endParaRPr lang="fa-IR" dirty="0"/>
          </a:p>
          <a:p>
            <a:pPr marL="0" indent="0" algn="ctr" rtl="1">
              <a:buNone/>
            </a:pPr>
            <a:r>
              <a:rPr lang="fa-IR" dirty="0" smtClean="0"/>
              <a:t>رعایت این اصول برای همه دیابتی و </a:t>
            </a:r>
            <a:r>
              <a:rPr lang="fa-IR" u="sng" dirty="0" smtClean="0">
                <a:solidFill>
                  <a:srgbClr val="FF0000"/>
                </a:solidFill>
              </a:rPr>
              <a:t>غیردیابتی</a:t>
            </a:r>
            <a:r>
              <a:rPr lang="fa-IR" dirty="0" smtClean="0"/>
              <a:t> مفید است</a:t>
            </a:r>
          </a:p>
        </p:txBody>
      </p:sp>
    </p:spTree>
    <p:extLst>
      <p:ext uri="{BB962C8B-B14F-4D97-AF65-F5344CB8AC3E}">
        <p14:creationId xmlns:p14="http://schemas.microsoft.com/office/powerpoint/2010/main" val="29450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32027-chapman-family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248400" cy="6476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0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981199"/>
          </a:xfrm>
        </p:spPr>
        <p:txBody>
          <a:bodyPr/>
          <a:lstStyle/>
          <a:p>
            <a:r>
              <a:rPr lang="fa-IR" dirty="0" smtClean="0"/>
              <a:t>برنامه غذایی در دیابت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a-IR" b="1" dirty="0" smtClean="0">
                <a:solidFill>
                  <a:schemeClr val="tx1"/>
                </a:solidFill>
              </a:rPr>
              <a:t>-رشد وتکامل</a:t>
            </a:r>
          </a:p>
          <a:p>
            <a:pPr algn="r"/>
            <a:r>
              <a:rPr lang="fa-IR" b="1" dirty="0" smtClean="0">
                <a:solidFill>
                  <a:schemeClr val="tx1"/>
                </a:solidFill>
              </a:rPr>
              <a:t>-قابل انعطاف</a:t>
            </a:r>
          </a:p>
          <a:p>
            <a:pPr algn="r"/>
            <a:r>
              <a:rPr lang="fa-IR" b="1" dirty="0" smtClean="0">
                <a:solidFill>
                  <a:schemeClr val="tx1"/>
                </a:solidFill>
              </a:rPr>
              <a:t>-چاق نشود(باتوجه به وزن)</a:t>
            </a:r>
          </a:p>
          <a:p>
            <a:pPr algn="r"/>
            <a:r>
              <a:rPr lang="fa-IR" b="1" dirty="0" smtClean="0">
                <a:solidFill>
                  <a:schemeClr val="tx1"/>
                </a:solidFill>
              </a:rPr>
              <a:t>-کاهش قند بعد از غذا</a:t>
            </a:r>
          </a:p>
          <a:p>
            <a:pPr algn="r"/>
            <a:r>
              <a:rPr lang="fa-IR" b="1" dirty="0" smtClean="0">
                <a:solidFill>
                  <a:schemeClr val="tx1"/>
                </a:solidFill>
              </a:rPr>
              <a:t>-رفتار غلط تغذیه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تفاوت تغذیه کودک سالم و کودک دیابتی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40254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کربوهیدرات	</a:t>
            </a:r>
            <a:r>
              <a:rPr lang="en-US" dirty="0" smtClean="0"/>
              <a:t>55%</a:t>
            </a:r>
            <a:r>
              <a:rPr lang="fa-IR" dirty="0" smtClean="0"/>
              <a:t>		</a:t>
            </a:r>
            <a:r>
              <a:rPr lang="en-US" dirty="0" smtClean="0"/>
              <a:t>carbohydrate</a:t>
            </a:r>
            <a:endParaRPr lang="fa-IR" dirty="0" smtClean="0"/>
          </a:p>
          <a:p>
            <a:pPr algn="r" rtl="1">
              <a:buFont typeface="Wingdings" pitchFamily="2" charset="2"/>
              <a:buChar char="v"/>
            </a:pPr>
            <a:endParaRPr lang="fa-IR" dirty="0" smtClean="0"/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چربی		</a:t>
            </a:r>
            <a:r>
              <a:rPr lang="en-US" dirty="0" smtClean="0"/>
              <a:t>30%</a:t>
            </a:r>
            <a:r>
              <a:rPr lang="fa-IR" dirty="0" smtClean="0"/>
              <a:t>		</a:t>
            </a:r>
            <a:r>
              <a:rPr lang="en-US" dirty="0" smtClean="0"/>
              <a:t>Fat</a:t>
            </a:r>
            <a:endParaRPr lang="fa-IR" dirty="0" smtClean="0"/>
          </a:p>
          <a:p>
            <a:pPr algn="r" rtl="1">
              <a:buFont typeface="Wingdings" pitchFamily="2" charset="2"/>
              <a:buChar char="v"/>
            </a:pPr>
            <a:endParaRPr lang="fa-IR" dirty="0" smtClean="0"/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پروتئین		</a:t>
            </a:r>
            <a:r>
              <a:rPr lang="en-US" dirty="0" smtClean="0"/>
              <a:t>15%</a:t>
            </a:r>
            <a:r>
              <a:rPr lang="fa-IR" dirty="0" smtClean="0"/>
              <a:t>		</a:t>
            </a:r>
            <a:r>
              <a:rPr lang="en-US" dirty="0" smtClean="0"/>
              <a:t>Protein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M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4357718" cy="4857784"/>
          </a:xfrm>
        </p:spPr>
      </p:pic>
      <p:pic>
        <p:nvPicPr>
          <p:cNvPr id="6" name="Content Placeholder 5" descr="DM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142984"/>
            <a:ext cx="4143404" cy="4857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M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01122" cy="6643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تفاوت ها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53110"/>
          </a:xfrm>
        </p:spPr>
        <p:txBody>
          <a:bodyPr>
            <a:normAutofit/>
          </a:bodyPr>
          <a:lstStyle/>
          <a:p>
            <a:pPr marL="578358" indent="-514350" algn="r" rtl="1">
              <a:buFont typeface="+mj-lt"/>
              <a:buAutoNum type="arabicPeriod"/>
            </a:pPr>
            <a:r>
              <a:rPr lang="fa-IR" sz="2800" dirty="0" smtClean="0"/>
              <a:t>نظم← ساعت تغذیه</a:t>
            </a:r>
          </a:p>
          <a:p>
            <a:pPr marL="578358" indent="-514350" algn="r" rtl="1">
              <a:buNone/>
            </a:pPr>
            <a:r>
              <a:rPr lang="fa-IR" sz="2800" dirty="0" smtClean="0"/>
              <a:t>		   ← مقدار تغذیه</a:t>
            </a:r>
          </a:p>
          <a:p>
            <a:pPr marL="578358" indent="-514350" algn="r" rtl="1">
              <a:buFont typeface="+mj-lt"/>
              <a:buAutoNum type="arabicPeriod" startAt="2"/>
            </a:pPr>
            <a:r>
              <a:rPr lang="fa-IR" sz="2800" dirty="0" smtClean="0"/>
              <a:t>کربوهیدرات: بیشتر کمپلکس مصرف شود و کربوهیدرات ساده 10% آنهم بیشتر از میوه های شیرین که نمی توان حذف کرد.</a:t>
            </a:r>
          </a:p>
          <a:p>
            <a:pPr marL="578358" indent="-514350" algn="r" rtl="1">
              <a:buFont typeface="+mj-lt"/>
              <a:buAutoNum type="arabicPeriod" startAt="2"/>
            </a:pPr>
            <a:r>
              <a:rPr lang="fa-IR" sz="2800" dirty="0" smtClean="0"/>
              <a:t>چربیها:            </a:t>
            </a:r>
            <a:r>
              <a:rPr lang="en-US" sz="2800" dirty="0" smtClean="0"/>
              <a:t>Saturated&lt;10%</a:t>
            </a:r>
          </a:p>
          <a:p>
            <a:pPr marL="578358" indent="-514350" algn="r" rtl="1">
              <a:buNone/>
            </a:pPr>
            <a:r>
              <a:rPr lang="fa-IR" sz="2800" dirty="0" smtClean="0"/>
              <a:t>                </a:t>
            </a:r>
            <a:r>
              <a:rPr lang="en-US" sz="2800" dirty="0" smtClean="0"/>
              <a:t>           Polyunsaturated 6-8%</a:t>
            </a:r>
            <a:r>
              <a:rPr lang="fa-IR" sz="2800" dirty="0" smtClean="0"/>
              <a:t>  </a:t>
            </a:r>
            <a:r>
              <a:rPr lang="en-US" sz="2800" dirty="0" smtClean="0"/>
              <a:t> </a:t>
            </a:r>
            <a:r>
              <a:rPr lang="fa-IR" sz="2800" dirty="0" smtClean="0"/>
              <a:t>    </a:t>
            </a:r>
            <a:r>
              <a:rPr lang="en-US" sz="2800" dirty="0" smtClean="0"/>
              <a:t>         </a:t>
            </a:r>
            <a:endParaRPr lang="fa-IR" sz="2800" dirty="0" smtClean="0"/>
          </a:p>
          <a:p>
            <a:pPr marL="578358" indent="-514350" algn="r" rtl="1">
              <a:buNone/>
            </a:pPr>
            <a:r>
              <a:rPr lang="fa-IR" sz="2800" dirty="0" smtClean="0"/>
              <a:t>                </a:t>
            </a:r>
            <a:r>
              <a:rPr lang="en-US" sz="2800" dirty="0" smtClean="0"/>
              <a:t>Monounsaturated reminder</a:t>
            </a:r>
            <a:r>
              <a:rPr lang="fa-IR" sz="2800" dirty="0" smtClean="0"/>
              <a:t>             </a:t>
            </a:r>
          </a:p>
          <a:p>
            <a:pPr marL="578358" indent="-514350" algn="r" rtl="1">
              <a:buFont typeface="+mj-lt"/>
              <a:buAutoNum type="arabicPeriod" startAt="4"/>
            </a:pPr>
            <a:r>
              <a:rPr lang="fa-IR" sz="2800" dirty="0" smtClean="0"/>
              <a:t>پروتئین     متعادل</a:t>
            </a:r>
          </a:p>
          <a:p>
            <a:pPr marL="578358" indent="-514350" algn="r" rtl="1">
              <a:buFont typeface="+mj-lt"/>
              <a:buAutoNum type="arabicPeriod" startAt="4"/>
            </a:pPr>
            <a:r>
              <a:rPr lang="fa-IR" sz="2800" dirty="0" smtClean="0"/>
              <a:t>مصرف میوه وسبزیجات</a:t>
            </a:r>
          </a:p>
          <a:p>
            <a:pPr marL="578358" indent="-514350" algn="r" rtl="1">
              <a:buFont typeface="+mj-lt"/>
              <a:buAutoNum type="arabicPeriod" startAt="4"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 algn="r" rtl="1">
              <a:buFont typeface="+mj-lt"/>
              <a:buAutoNum type="arabicPeriod" startAt="4"/>
            </a:pPr>
            <a:r>
              <a:rPr lang="fa-IR" dirty="0" smtClean="0"/>
              <a:t>نمک</a:t>
            </a:r>
          </a:p>
          <a:p>
            <a:pPr marL="578358" indent="-514350" algn="r" rtl="1">
              <a:buFont typeface="+mj-lt"/>
              <a:buAutoNum type="arabicPeriod" startAt="4"/>
            </a:pPr>
            <a:r>
              <a:rPr lang="fa-IR" dirty="0" smtClean="0"/>
              <a:t>سبزیجات← مفید و آزاد</a:t>
            </a:r>
          </a:p>
          <a:p>
            <a:pPr marL="578358" indent="-514350" algn="ctr" rtl="1">
              <a:buNone/>
            </a:pPr>
            <a:r>
              <a:rPr lang="en-US" sz="6000" b="1" dirty="0" smtClean="0"/>
              <a:t>Fiber</a:t>
            </a:r>
            <a:endParaRPr lang="fa-IR" sz="6000" b="1" dirty="0" smtClean="0"/>
          </a:p>
          <a:p>
            <a:pPr marL="578358" indent="-514350" algn="r" rtl="1">
              <a:buFont typeface="+mj-lt"/>
              <a:buAutoNum type="arabicPeriod" startAt="6"/>
            </a:pPr>
            <a:r>
              <a:rPr lang="fa-IR" dirty="0" smtClean="0"/>
              <a:t>میوه ها←مثل رژیم معمول فقط میوه شیرین در اندازه و دفعات ومصرف روزانه دقت شود.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386</Words>
  <Application>Microsoft Office PowerPoint</Application>
  <PresentationFormat>On-screen Show (4:3)</PresentationFormat>
  <Paragraphs>107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Wingdings</vt:lpstr>
      <vt:lpstr>Office Theme</vt:lpstr>
      <vt:lpstr>تغذیه در کودک دیابتی</vt:lpstr>
      <vt:lpstr>PowerPoint Presentation</vt:lpstr>
      <vt:lpstr>اموزش تغذیه در دیابت کودکان</vt:lpstr>
      <vt:lpstr>برنامه غذایی در دیابت</vt:lpstr>
      <vt:lpstr>تفاوت تغذیه کودک سالم و کودک دیابتی</vt:lpstr>
      <vt:lpstr>PowerPoint Presentation</vt:lpstr>
      <vt:lpstr>PowerPoint Presentation</vt:lpstr>
      <vt:lpstr>تفاوت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-شمارش کربوهیدرات -قانون500 -قانون 1800</vt:lpstr>
      <vt:lpstr>PowerPoint Presentation</vt:lpstr>
      <vt:lpstr>PowerPoint Presentation</vt:lpstr>
      <vt:lpstr>Carbohydrate Counting</vt:lpstr>
      <vt:lpstr>Carbohydrate Counting</vt:lpstr>
      <vt:lpstr>Rule of 500 Bolus carbohydrate dose</vt:lpstr>
      <vt:lpstr>Rule of 1800 Correction dose</vt:lpstr>
      <vt:lpstr>Non- nutritive sweeteners</vt:lpstr>
      <vt:lpstr>PowerPoint Presentation</vt:lpstr>
      <vt:lpstr>PowerPoint Presentation</vt:lpstr>
      <vt:lpstr>PowerPoint Presentation</vt:lpstr>
      <vt:lpstr>PowerPoint Presentation</vt:lpstr>
      <vt:lpstr>خلاصه کلام</vt:lpstr>
      <vt:lpstr>PowerPoint Presentation</vt:lpstr>
      <vt:lpstr>PowerPoint Presentation</vt:lpstr>
    </vt:vector>
  </TitlesOfParts>
  <Company>SUT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Zahra Haghshenas</cp:lastModifiedBy>
  <cp:revision>49</cp:revision>
  <dcterms:created xsi:type="dcterms:W3CDTF">2011-12-29T07:59:09Z</dcterms:created>
  <dcterms:modified xsi:type="dcterms:W3CDTF">2021-01-07T02:19:55Z</dcterms:modified>
</cp:coreProperties>
</file>